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3" r:id="rId10"/>
    <p:sldId id="272" r:id="rId11"/>
    <p:sldId id="275" r:id="rId12"/>
    <p:sldId id="274" r:id="rId13"/>
    <p:sldId id="276" r:id="rId14"/>
    <p:sldId id="278" r:id="rId15"/>
    <p:sldId id="277" r:id="rId16"/>
    <p:sldId id="279" r:id="rId17"/>
    <p:sldId id="281" r:id="rId18"/>
    <p:sldId id="282" r:id="rId19"/>
    <p:sldId id="283" r:id="rId20"/>
    <p:sldId id="284" r:id="rId21"/>
    <p:sldId id="285" r:id="rId22"/>
    <p:sldId id="287" r:id="rId23"/>
    <p:sldId id="288" r:id="rId24"/>
    <p:sldId id="289" r:id="rId25"/>
    <p:sldId id="290" r:id="rId26"/>
  </p:sldIdLst>
  <p:sldSz cx="12192000" cy="6858000"/>
  <p:notesSz cx="6858000" cy="9144000"/>
  <p:embeddedFontLst>
    <p:embeddedFont>
      <p:font typeface="경기천년제목L Light" panose="02020403020101020101" pitchFamily="18" charset="-127"/>
      <p:regular r:id="rId27"/>
    </p:embeddedFont>
    <p:embeddedFont>
      <p:font typeface="경기천년제목M Medium" panose="0202060302010102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함초롬바탕" panose="02030604000101010101" pitchFamily="18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D9D9D9"/>
    <a:srgbClr val="595959"/>
    <a:srgbClr val="70B5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8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4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9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27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281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470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53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63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102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83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383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8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18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/>
          <p:nvPr/>
        </p:nvSpPr>
        <p:spPr>
          <a:xfrm>
            <a:off x="2008891" y="1774395"/>
            <a:ext cx="8174218" cy="3309210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403813" y="2740782"/>
            <a:ext cx="636727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자바 팀 프로젝트 발표</a:t>
            </a:r>
            <a:endParaRPr lang="en-US" altLang="ko-KR" sz="40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5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1</a:t>
            </a:r>
            <a:r>
              <a:rPr lang="ko-KR" altLang="en-US" sz="5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팀</a:t>
            </a:r>
            <a:endParaRPr lang="ko-KR" altLang="en-US" sz="96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806293" y="2929489"/>
            <a:ext cx="486198" cy="486198"/>
            <a:chOff x="867076" y="552692"/>
            <a:chExt cx="364015" cy="364015"/>
          </a:xfrm>
        </p:grpSpPr>
        <p:sp>
          <p:nvSpPr>
            <p:cNvPr id="15" name="타원 14"/>
            <p:cNvSpPr/>
            <p:nvPr/>
          </p:nvSpPr>
          <p:spPr>
            <a:xfrm>
              <a:off x="867076" y="552692"/>
              <a:ext cx="364015" cy="3640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793" y="605409"/>
              <a:ext cx="258583" cy="258583"/>
            </a:xfrm>
            <a:prstGeom prst="rect">
              <a:avLst/>
            </a:prstGeom>
          </p:spPr>
        </p:pic>
      </p:grpSp>
      <p:sp>
        <p:nvSpPr>
          <p:cNvPr id="11" name="타원 10"/>
          <p:cNvSpPr/>
          <p:nvPr/>
        </p:nvSpPr>
        <p:spPr>
          <a:xfrm>
            <a:off x="8869392" y="3595687"/>
            <a:ext cx="360000" cy="360000"/>
          </a:xfrm>
          <a:prstGeom prst="ellipse">
            <a:avLst/>
          </a:prstGeom>
          <a:solidFill>
            <a:srgbClr val="70B5CE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8869392" y="2389489"/>
            <a:ext cx="360000" cy="360000"/>
          </a:xfrm>
          <a:prstGeom prst="ellipse">
            <a:avLst/>
          </a:prstGeom>
          <a:solidFill>
            <a:srgbClr val="FFCABA"/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816100" y="1598397"/>
            <a:ext cx="8521700" cy="3661205"/>
          </a:xfrm>
          <a:custGeom>
            <a:avLst/>
            <a:gdLst>
              <a:gd name="connsiteX0" fmla="*/ 5843210 w 8353685"/>
              <a:gd name="connsiteY0" fmla="*/ 1103077 h 5381201"/>
              <a:gd name="connsiteX1" fmla="*/ 3334789 w 8353685"/>
              <a:gd name="connsiteY1" fmla="*/ 3326 h 5381201"/>
              <a:gd name="connsiteX2" fmla="*/ 406237 w 8353685"/>
              <a:gd name="connsiteY2" fmla="*/ 917726 h 5381201"/>
              <a:gd name="connsiteX3" fmla="*/ 690443 w 8353685"/>
              <a:gd name="connsiteY3" fmla="*/ 4624753 h 5381201"/>
              <a:gd name="connsiteX4" fmla="*/ 6535189 w 8353685"/>
              <a:gd name="connsiteY4" fmla="*/ 5292018 h 5381201"/>
              <a:gd name="connsiteX5" fmla="*/ 8339275 w 8353685"/>
              <a:gd name="connsiteY5" fmla="*/ 3339650 h 5381201"/>
              <a:gd name="connsiteX6" fmla="*/ 5843210 w 8353685"/>
              <a:gd name="connsiteY6" fmla="*/ 1103077 h 5381201"/>
              <a:gd name="connsiteX0" fmla="*/ 7140669 w 8352903"/>
              <a:gd name="connsiteY0" fmla="*/ 1026980 h 5379245"/>
              <a:gd name="connsiteX1" fmla="*/ 3334789 w 8352903"/>
              <a:gd name="connsiteY1" fmla="*/ 1370 h 5379245"/>
              <a:gd name="connsiteX2" fmla="*/ 406237 w 8352903"/>
              <a:gd name="connsiteY2" fmla="*/ 915770 h 5379245"/>
              <a:gd name="connsiteX3" fmla="*/ 690443 w 8352903"/>
              <a:gd name="connsiteY3" fmla="*/ 4622797 h 5379245"/>
              <a:gd name="connsiteX4" fmla="*/ 6535189 w 8352903"/>
              <a:gd name="connsiteY4" fmla="*/ 5290062 h 5379245"/>
              <a:gd name="connsiteX5" fmla="*/ 8339275 w 8352903"/>
              <a:gd name="connsiteY5" fmla="*/ 3337694 h 5379245"/>
              <a:gd name="connsiteX6" fmla="*/ 7140669 w 8352903"/>
              <a:gd name="connsiteY6" fmla="*/ 1026980 h 5379245"/>
              <a:gd name="connsiteX0" fmla="*/ 6993034 w 8205268"/>
              <a:gd name="connsiteY0" fmla="*/ 1034925 h 5371982"/>
              <a:gd name="connsiteX1" fmla="*/ 3187154 w 8205268"/>
              <a:gd name="connsiteY1" fmla="*/ 9315 h 5371982"/>
              <a:gd name="connsiteX2" fmla="*/ 555165 w 8205268"/>
              <a:gd name="connsiteY2" fmla="*/ 1566266 h 5371982"/>
              <a:gd name="connsiteX3" fmla="*/ 542808 w 8205268"/>
              <a:gd name="connsiteY3" fmla="*/ 4630742 h 5371982"/>
              <a:gd name="connsiteX4" fmla="*/ 6387554 w 8205268"/>
              <a:gd name="connsiteY4" fmla="*/ 5298007 h 5371982"/>
              <a:gd name="connsiteX5" fmla="*/ 8191640 w 8205268"/>
              <a:gd name="connsiteY5" fmla="*/ 3345639 h 5371982"/>
              <a:gd name="connsiteX6" fmla="*/ 6993034 w 8205268"/>
              <a:gd name="connsiteY6" fmla="*/ 1034925 h 5371982"/>
              <a:gd name="connsiteX0" fmla="*/ 6656111 w 7868345"/>
              <a:gd name="connsiteY0" fmla="*/ 1034925 h 5381322"/>
              <a:gd name="connsiteX1" fmla="*/ 2850231 w 7868345"/>
              <a:gd name="connsiteY1" fmla="*/ 9315 h 5381322"/>
              <a:gd name="connsiteX2" fmla="*/ 218242 w 7868345"/>
              <a:gd name="connsiteY2" fmla="*/ 1566266 h 5381322"/>
              <a:gd name="connsiteX3" fmla="*/ 811366 w 7868345"/>
              <a:gd name="connsiteY3" fmla="*/ 4692526 h 5381322"/>
              <a:gd name="connsiteX4" fmla="*/ 6050631 w 7868345"/>
              <a:gd name="connsiteY4" fmla="*/ 5298007 h 5381322"/>
              <a:gd name="connsiteX5" fmla="*/ 7854717 w 7868345"/>
              <a:gd name="connsiteY5" fmla="*/ 3345639 h 5381322"/>
              <a:gd name="connsiteX6" fmla="*/ 6656111 w 7868345"/>
              <a:gd name="connsiteY6" fmla="*/ 1034925 h 5381322"/>
              <a:gd name="connsiteX0" fmla="*/ 6779651 w 7991885"/>
              <a:gd name="connsiteY0" fmla="*/ 1034925 h 5371982"/>
              <a:gd name="connsiteX1" fmla="*/ 2973771 w 7991885"/>
              <a:gd name="connsiteY1" fmla="*/ 9315 h 5371982"/>
              <a:gd name="connsiteX2" fmla="*/ 341782 w 7991885"/>
              <a:gd name="connsiteY2" fmla="*/ 1566266 h 5371982"/>
              <a:gd name="connsiteX3" fmla="*/ 675414 w 7991885"/>
              <a:gd name="connsiteY3" fmla="*/ 4630743 h 5371982"/>
              <a:gd name="connsiteX4" fmla="*/ 6174171 w 7991885"/>
              <a:gd name="connsiteY4" fmla="*/ 5298007 h 5371982"/>
              <a:gd name="connsiteX5" fmla="*/ 7978257 w 7991885"/>
              <a:gd name="connsiteY5" fmla="*/ 3345639 h 5371982"/>
              <a:gd name="connsiteX6" fmla="*/ 6779651 w 7991885"/>
              <a:gd name="connsiteY6" fmla="*/ 1034925 h 5371982"/>
              <a:gd name="connsiteX0" fmla="*/ 6736460 w 7951764"/>
              <a:gd name="connsiteY0" fmla="*/ 49375 h 4386432"/>
              <a:gd name="connsiteX1" fmla="*/ 2244780 w 7951764"/>
              <a:gd name="connsiteY1" fmla="*/ 763665 h 4386432"/>
              <a:gd name="connsiteX2" fmla="*/ 298591 w 7951764"/>
              <a:gd name="connsiteY2" fmla="*/ 580716 h 4386432"/>
              <a:gd name="connsiteX3" fmla="*/ 632223 w 7951764"/>
              <a:gd name="connsiteY3" fmla="*/ 3645193 h 4386432"/>
              <a:gd name="connsiteX4" fmla="*/ 6130980 w 7951764"/>
              <a:gd name="connsiteY4" fmla="*/ 4312457 h 4386432"/>
              <a:gd name="connsiteX5" fmla="*/ 7935066 w 7951764"/>
              <a:gd name="connsiteY5" fmla="*/ 2360089 h 4386432"/>
              <a:gd name="connsiteX6" fmla="*/ 6736460 w 7951764"/>
              <a:gd name="connsiteY6" fmla="*/ 49375 h 4386432"/>
              <a:gd name="connsiteX0" fmla="*/ 6787593 w 8002897"/>
              <a:gd name="connsiteY0" fmla="*/ 53650 h 4380574"/>
              <a:gd name="connsiteX1" fmla="*/ 2295913 w 8002897"/>
              <a:gd name="connsiteY1" fmla="*/ 767940 h 4380574"/>
              <a:gd name="connsiteX2" fmla="*/ 260824 w 8002897"/>
              <a:gd name="connsiteY2" fmla="*/ 1131091 h 4380574"/>
              <a:gd name="connsiteX3" fmla="*/ 683356 w 8002897"/>
              <a:gd name="connsiteY3" fmla="*/ 3649468 h 4380574"/>
              <a:gd name="connsiteX4" fmla="*/ 6182113 w 8002897"/>
              <a:gd name="connsiteY4" fmla="*/ 4316732 h 4380574"/>
              <a:gd name="connsiteX5" fmla="*/ 7986199 w 8002897"/>
              <a:gd name="connsiteY5" fmla="*/ 2364364 h 4380574"/>
              <a:gd name="connsiteX6" fmla="*/ 6787593 w 8002897"/>
              <a:gd name="connsiteY6" fmla="*/ 53650 h 4380574"/>
              <a:gd name="connsiteX0" fmla="*/ 6701591 w 8007750"/>
              <a:gd name="connsiteY0" fmla="*/ 53650 h 3693176"/>
              <a:gd name="connsiteX1" fmla="*/ 2209911 w 8007750"/>
              <a:gd name="connsiteY1" fmla="*/ 767940 h 3693176"/>
              <a:gd name="connsiteX2" fmla="*/ 174822 w 8007750"/>
              <a:gd name="connsiteY2" fmla="*/ 1131091 h 3693176"/>
              <a:gd name="connsiteX3" fmla="*/ 597354 w 8007750"/>
              <a:gd name="connsiteY3" fmla="*/ 3649468 h 3693176"/>
              <a:gd name="connsiteX4" fmla="*/ 4495911 w 8007750"/>
              <a:gd name="connsiteY4" fmla="*/ 2703832 h 3693176"/>
              <a:gd name="connsiteX5" fmla="*/ 7900197 w 8007750"/>
              <a:gd name="connsiteY5" fmla="*/ 2364364 h 3693176"/>
              <a:gd name="connsiteX6" fmla="*/ 6701591 w 8007750"/>
              <a:gd name="connsiteY6" fmla="*/ 53650 h 3693176"/>
              <a:gd name="connsiteX0" fmla="*/ 6701591 w 8007750"/>
              <a:gd name="connsiteY0" fmla="*/ 53650 h 3251401"/>
              <a:gd name="connsiteX1" fmla="*/ 2209911 w 8007750"/>
              <a:gd name="connsiteY1" fmla="*/ 767940 h 3251401"/>
              <a:gd name="connsiteX2" fmla="*/ 174822 w 8007750"/>
              <a:gd name="connsiteY2" fmla="*/ 1131091 h 3251401"/>
              <a:gd name="connsiteX3" fmla="*/ 597354 w 8007750"/>
              <a:gd name="connsiteY3" fmla="*/ 3179568 h 3251401"/>
              <a:gd name="connsiteX4" fmla="*/ 4495911 w 8007750"/>
              <a:gd name="connsiteY4" fmla="*/ 2703832 h 3251401"/>
              <a:gd name="connsiteX5" fmla="*/ 7900197 w 8007750"/>
              <a:gd name="connsiteY5" fmla="*/ 2364364 h 3251401"/>
              <a:gd name="connsiteX6" fmla="*/ 6701591 w 8007750"/>
              <a:gd name="connsiteY6" fmla="*/ 53650 h 3251401"/>
              <a:gd name="connsiteX0" fmla="*/ 6868059 w 8174218"/>
              <a:gd name="connsiteY0" fmla="*/ 53650 h 3309210"/>
              <a:gd name="connsiteX1" fmla="*/ 2376379 w 8174218"/>
              <a:gd name="connsiteY1" fmla="*/ 767940 h 3309210"/>
              <a:gd name="connsiteX2" fmla="*/ 341290 w 8174218"/>
              <a:gd name="connsiteY2" fmla="*/ 1131091 h 3309210"/>
              <a:gd name="connsiteX3" fmla="*/ 446322 w 8174218"/>
              <a:gd name="connsiteY3" fmla="*/ 3243068 h 3309210"/>
              <a:gd name="connsiteX4" fmla="*/ 4662379 w 8174218"/>
              <a:gd name="connsiteY4" fmla="*/ 2703832 h 3309210"/>
              <a:gd name="connsiteX5" fmla="*/ 8066665 w 8174218"/>
              <a:gd name="connsiteY5" fmla="*/ 2364364 h 3309210"/>
              <a:gd name="connsiteX6" fmla="*/ 6868059 w 8174218"/>
              <a:gd name="connsiteY6" fmla="*/ 53650 h 33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218" h="3309210">
                <a:moveTo>
                  <a:pt x="6868059" y="53650"/>
                </a:moveTo>
                <a:cubicBezTo>
                  <a:pt x="5919678" y="-212421"/>
                  <a:pt x="3464174" y="588367"/>
                  <a:pt x="2376379" y="767940"/>
                </a:cubicBezTo>
                <a:cubicBezTo>
                  <a:pt x="1288584" y="947513"/>
                  <a:pt x="662966" y="718570"/>
                  <a:pt x="341290" y="1131091"/>
                </a:cubicBezTo>
                <a:cubicBezTo>
                  <a:pt x="19614" y="1543612"/>
                  <a:pt x="-273860" y="2980945"/>
                  <a:pt x="446322" y="3243068"/>
                </a:cubicBezTo>
                <a:cubicBezTo>
                  <a:pt x="1166504" y="3505192"/>
                  <a:pt x="3387574" y="2918016"/>
                  <a:pt x="4662379" y="2703832"/>
                </a:cubicBezTo>
                <a:cubicBezTo>
                  <a:pt x="5937184" y="2489648"/>
                  <a:pt x="7699052" y="2806061"/>
                  <a:pt x="8066665" y="2364364"/>
                </a:cubicBezTo>
                <a:cubicBezTo>
                  <a:pt x="8434278" y="1922667"/>
                  <a:pt x="7816440" y="319721"/>
                  <a:pt x="6868059" y="53650"/>
                </a:cubicBezTo>
                <a:close/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86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9041292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시계 기능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1C705-0026-4CBE-B4B9-663B3203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76" y="12556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937876-59A5-416F-8430-5E0BE9F5DBED}"/>
              </a:ext>
            </a:extLst>
          </p:cNvPr>
          <p:cNvSpPr/>
          <p:nvPr/>
        </p:nvSpPr>
        <p:spPr>
          <a:xfrm>
            <a:off x="2262138" y="3800287"/>
            <a:ext cx="9740346" cy="222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위쪽 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label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에는 년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월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일 순서로 날짜 출력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아래쪽 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label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에는 현재 시간 출력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시간은 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1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초마다 바뀌며 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thread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를 이용함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ABE409A-1E88-49AA-A5C9-AD4D067E4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156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그림 11" descr="실외, 동물, 남자이(가) 표시된 사진&#10;&#10;자동 생성된 설명">
            <a:extLst>
              <a:ext uri="{FF2B5EF4-FFF2-40B4-BE49-F238E27FC236}">
                <a16:creationId xmlns:a16="http://schemas.microsoft.com/office/drawing/2014/main" id="{A5FC5AE1-9A33-4B5D-8B2A-7D8815140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37" y="1598475"/>
            <a:ext cx="7553325" cy="2124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632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9041292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텍스트 기능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1C705-0026-4CBE-B4B9-663B3203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76" y="12556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937876-59A5-416F-8430-5E0BE9F5DBED}"/>
              </a:ext>
            </a:extLst>
          </p:cNvPr>
          <p:cNvSpPr/>
          <p:nvPr/>
        </p:nvSpPr>
        <p:spPr>
          <a:xfrm>
            <a:off x="2204004" y="3678697"/>
            <a:ext cx="9740346" cy="2602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텍스트 입력 후 </a:t>
            </a:r>
            <a:r>
              <a: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private </a:t>
            </a:r>
            <a:r>
              <a:rPr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변수에 저장하는 기능</a:t>
            </a:r>
            <a:r>
              <a: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입력된 텍스트를 초기화하는 기능</a:t>
            </a:r>
            <a:r>
              <a: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텍스트 파일로 저장하는 기능</a:t>
            </a:r>
            <a:r>
              <a: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 (</a:t>
            </a:r>
            <a:r>
              <a:rPr lang="en-US" altLang="ko-KR" sz="28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src</a:t>
            </a:r>
            <a:r>
              <a: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/</a:t>
            </a:r>
            <a:r>
              <a:rPr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위치에 저장</a:t>
            </a:r>
            <a:r>
              <a:rPr lang="en-US" altLang="ko-KR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폰트 변경 구현</a:t>
            </a:r>
            <a:endParaRPr lang="en-US" altLang="ko-KR" sz="28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ABE409A-1E88-49AA-A5C9-AD4D067E4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156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5" name="_x441871624" descr="EMB000036d0123d">
            <a:extLst>
              <a:ext uri="{FF2B5EF4-FFF2-40B4-BE49-F238E27FC236}">
                <a16:creationId xmlns:a16="http://schemas.microsoft.com/office/drawing/2014/main" id="{177DB12A-8CC3-4ED8-95A0-C438FBEFB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18" b="52870"/>
          <a:stretch>
            <a:fillRect/>
          </a:stretch>
        </p:blipFill>
        <p:spPr bwMode="auto">
          <a:xfrm>
            <a:off x="1455185" y="1545728"/>
            <a:ext cx="2888356" cy="2139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147" name="_x441871144" descr="EMB000036d01240">
            <a:extLst>
              <a:ext uri="{FF2B5EF4-FFF2-40B4-BE49-F238E27FC236}">
                <a16:creationId xmlns:a16="http://schemas.microsoft.com/office/drawing/2014/main" id="{E86C29C0-27E5-41AD-BC3E-F72237622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95" b="52722"/>
          <a:stretch>
            <a:fillRect/>
          </a:stretch>
        </p:blipFill>
        <p:spPr bwMode="auto">
          <a:xfrm>
            <a:off x="4435138" y="1539649"/>
            <a:ext cx="2903537" cy="21390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_x441873304" descr="EMB000036d01243">
            <a:extLst>
              <a:ext uri="{FF2B5EF4-FFF2-40B4-BE49-F238E27FC236}">
                <a16:creationId xmlns:a16="http://schemas.microsoft.com/office/drawing/2014/main" id="{FE896A73-087A-4B28-99F3-34CCE480A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7" t="17991" r="30433"/>
          <a:stretch/>
        </p:blipFill>
        <p:spPr bwMode="auto">
          <a:xfrm>
            <a:off x="7430272" y="2150606"/>
            <a:ext cx="3061769" cy="7212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46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9041292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세계 시간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1E77908D-4C1B-4732-9B68-BD8DCF233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47" y="1733245"/>
            <a:ext cx="4453770" cy="36345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6" name="_x441872984">
            <a:extLst>
              <a:ext uri="{FF2B5EF4-FFF2-40B4-BE49-F238E27FC236}">
                <a16:creationId xmlns:a16="http://schemas.microsoft.com/office/drawing/2014/main" id="{8A2A63B3-7D4B-4D51-8871-982CA7FC3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666" y="2121468"/>
            <a:ext cx="4910406" cy="496887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_x441873704">
            <a:extLst>
              <a:ext uri="{FF2B5EF4-FFF2-40B4-BE49-F238E27FC236}">
                <a16:creationId xmlns:a16="http://schemas.microsoft.com/office/drawing/2014/main" id="{4B5AF63C-00F5-4E16-B799-174E48CD1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50" y="2177802"/>
            <a:ext cx="2324100" cy="401637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JLabel show(“Calculate your time”)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_x365039232">
            <a:extLst>
              <a:ext uri="{FF2B5EF4-FFF2-40B4-BE49-F238E27FC236}">
                <a16:creationId xmlns:a16="http://schemas.microsoft.com/office/drawing/2014/main" id="{4622F515-7CF9-466B-B588-A9576AE81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1961" y="2177802"/>
            <a:ext cx="2324100" cy="401637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JTextField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time(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setEditable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(false)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6" name="_x365034192">
            <a:extLst>
              <a:ext uri="{FF2B5EF4-FFF2-40B4-BE49-F238E27FC236}">
                <a16:creationId xmlns:a16="http://schemas.microsoft.com/office/drawing/2014/main" id="{B5F1783B-2A71-4381-BE75-A59DD0572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120" y="1681163"/>
            <a:ext cx="2215924" cy="285750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JPanel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timepanel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(flow Layout)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9" name="_x441876424">
            <a:extLst>
              <a:ext uri="{FF2B5EF4-FFF2-40B4-BE49-F238E27FC236}">
                <a16:creationId xmlns:a16="http://schemas.microsoft.com/office/drawing/2014/main" id="{971C3871-EEDF-4E95-84BB-3598CCB20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665" y="2733834"/>
            <a:ext cx="4910408" cy="1266825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       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JPanel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worldpanel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GridLayout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(4,3))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           (1,1) ~ (1,3) :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한국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중국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미국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           (2,1) ~ (2,3) : </a:t>
            </a:r>
            <a:r>
              <a:rPr lang="ko-KR" altLang="en-US" sz="1000" b="1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각각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의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           (3,1) ~ (3,3) :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유럽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일본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베트남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	           (4,1) ~ (4,3) :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각각의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1" name="_x365032432">
            <a:extLst>
              <a:ext uri="{FF2B5EF4-FFF2-40B4-BE49-F238E27FC236}">
                <a16:creationId xmlns:a16="http://schemas.microsoft.com/office/drawing/2014/main" id="{BF640322-31B2-4B3D-B351-1EEFCCF6C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664" y="4140674"/>
            <a:ext cx="4910407" cy="704850"/>
          </a:xfrm>
          <a:prstGeom prst="rect">
            <a:avLst/>
          </a:prstGeom>
          <a:solidFill>
            <a:srgbClr val="FFFFFF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JPanel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buttonpanel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GridLayout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(2,3))(1,1)~(2,3) :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각각의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나라에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대한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버튼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476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107890"/>
            <a:ext cx="10255049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그림판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그리기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CF174A1-71A5-42C5-BA00-5D5C29605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289620"/>
            <a:ext cx="9315450" cy="4600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0065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56326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107890"/>
            <a:ext cx="9673671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그림판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색 바꾸기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29FD2E1-D2D3-4B4E-8889-E8271CBD7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9" y="1289620"/>
            <a:ext cx="9315450" cy="4600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3800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10141838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그림판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지우기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E4D1D2-8A5A-4ADD-A0BF-46B198E9E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289620"/>
            <a:ext cx="9315450" cy="4600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791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107890"/>
            <a:ext cx="10342135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그림판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저장하기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12C17E-97EF-4BB1-9B78-9060DA579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289620"/>
            <a:ext cx="9315450" cy="4600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488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10784668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성적 처리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파일 오픈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그림 2" descr="하늘, 스크린샷이(가) 표시된 사진&#10;&#10;자동 생성된 설명">
            <a:extLst>
              <a:ext uri="{FF2B5EF4-FFF2-40B4-BE49-F238E27FC236}">
                <a16:creationId xmlns:a16="http://schemas.microsoft.com/office/drawing/2014/main" id="{3C950EF9-EE35-42AC-B531-E418F9A91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71" y="1476573"/>
            <a:ext cx="6911847" cy="42266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235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10237632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성적 처리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추가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그림 3" descr="하늘, 스크린샷이(가) 표시된 사진&#10;&#10;자동 생성된 설명">
            <a:extLst>
              <a:ext uri="{FF2B5EF4-FFF2-40B4-BE49-F238E27FC236}">
                <a16:creationId xmlns:a16="http://schemas.microsoft.com/office/drawing/2014/main" id="{D298F034-B4DA-4E21-A13C-F4CF592E6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40" y="1477104"/>
            <a:ext cx="6910110" cy="42256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8621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107890"/>
            <a:ext cx="10220215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성적 처리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삭제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CA1AFFF-7F2A-4829-987F-C1089BD2F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73" y="1436301"/>
            <a:ext cx="4382310" cy="41461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295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5518159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목차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5A9C18-C0E5-48C3-90F4-CE2B30445931}"/>
              </a:ext>
            </a:extLst>
          </p:cNvPr>
          <p:cNvSpPr txBox="1"/>
          <p:nvPr/>
        </p:nvSpPr>
        <p:spPr>
          <a:xfrm>
            <a:off x="1509669" y="1157286"/>
            <a:ext cx="6126998" cy="4351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팀원소개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주제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028700" lvl="1" indent="-571500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설명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1028700" lvl="1" indent="-571500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각 기능에 사용된 기술 및 오류 해결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역할 분배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marL="571500" indent="-571500">
              <a:lnSpc>
                <a:spcPct val="130000"/>
              </a:lnSpc>
              <a:buFont typeface="+mj-lt"/>
              <a:buAutoNum type="romanUcPeriod"/>
            </a:pPr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후기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6049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107890"/>
            <a:ext cx="10220215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성적 처리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저장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그림 3" descr="하늘, 실외이(가) 표시된 사진&#10;&#10;자동 생성된 설명">
            <a:extLst>
              <a:ext uri="{FF2B5EF4-FFF2-40B4-BE49-F238E27FC236}">
                <a16:creationId xmlns:a16="http://schemas.microsoft.com/office/drawing/2014/main" id="{8B4F6F99-A36C-41F0-807E-04881915B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03" y="1554514"/>
            <a:ext cx="7057984" cy="4070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8204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7" y="107890"/>
            <a:ext cx="10220215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성적 처리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색 변경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A549509-9BB7-4A51-9D4D-06112D941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30" y="1536072"/>
            <a:ext cx="3845201" cy="41076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4114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9041292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각 기능에 사용된 기술 및 오류 해결 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1B69A6B-D977-4DC5-92E3-7D0D13A7A905}"/>
              </a:ext>
            </a:extLst>
          </p:cNvPr>
          <p:cNvSpPr/>
          <p:nvPr/>
        </p:nvSpPr>
        <p:spPr>
          <a:xfrm>
            <a:off x="1444459" y="1528803"/>
            <a:ext cx="9041292" cy="4438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쓰레드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(thread) -&gt;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시간 출력 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오류 해결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좌표를 이용한 </a:t>
            </a:r>
            <a:r>
              <a:rPr lang="en-US" altLang="ko-KR" sz="32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gui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배치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.csv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파일 입출력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리스트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입력제한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(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정규 표현식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)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아이콘 및 버튼 투명화</a:t>
            </a:r>
          </a:p>
        </p:txBody>
      </p:sp>
    </p:spTree>
    <p:extLst>
      <p:ext uri="{BB962C8B-B14F-4D97-AF65-F5344CB8AC3E}">
        <p14:creationId xmlns:p14="http://schemas.microsoft.com/office/powerpoint/2010/main" val="3455582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9041292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역할 분배</a:t>
            </a:r>
            <a:endParaRPr lang="en-US" altLang="ko-KR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3EC5BF4-E59A-411D-95C4-75941C0BE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646497"/>
              </p:ext>
            </p:extLst>
          </p:nvPr>
        </p:nvGraphicFramePr>
        <p:xfrm>
          <a:off x="1459685" y="1558834"/>
          <a:ext cx="9272630" cy="4452468"/>
        </p:xfrm>
        <a:graphic>
          <a:graphicData uri="http://schemas.openxmlformats.org/drawingml/2006/table">
            <a:tbl>
              <a:tblPr/>
              <a:tblGrid>
                <a:gridCol w="672718">
                  <a:extLst>
                    <a:ext uri="{9D8B030D-6E8A-4147-A177-3AD203B41FA5}">
                      <a16:colId xmlns:a16="http://schemas.microsoft.com/office/drawing/2014/main" val="4242858934"/>
                    </a:ext>
                  </a:extLst>
                </a:gridCol>
                <a:gridCol w="1009572">
                  <a:extLst>
                    <a:ext uri="{9D8B030D-6E8A-4147-A177-3AD203B41FA5}">
                      <a16:colId xmlns:a16="http://schemas.microsoft.com/office/drawing/2014/main" val="2838103513"/>
                    </a:ext>
                  </a:extLst>
                </a:gridCol>
                <a:gridCol w="7590340">
                  <a:extLst>
                    <a:ext uri="{9D8B030D-6E8A-4147-A177-3AD203B41FA5}">
                      <a16:colId xmlns:a16="http://schemas.microsoft.com/office/drawing/2014/main" val="4239829748"/>
                    </a:ext>
                  </a:extLst>
                </a:gridCol>
              </a:tblGrid>
              <a:tr h="3458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600" b="0" kern="0" spc="-5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연번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600" b="0" kern="0" spc="-5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팀원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8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600" b="0" kern="0" spc="-5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역할 수행 내용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4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256890"/>
                  </a:ext>
                </a:extLst>
              </a:tr>
              <a:tr h="9705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600" b="0" kern="0" spc="-5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1</a:t>
                      </a:r>
                      <a:endParaRPr lang="en-US" sz="1600" b="0" kern="0" spc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600" b="0" kern="0" spc="-50" dirty="0" err="1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권진솔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altLang="ko-KR" sz="1600" b="0" kern="0" spc="-5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(</a:t>
                      </a:r>
                      <a:r>
                        <a:rPr lang="ko-KR" altLang="en-US" sz="1600" b="0" kern="0" spc="-5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팀장</a:t>
                      </a:r>
                      <a:r>
                        <a:rPr lang="en-US" altLang="ko-KR" sz="1600" b="0" kern="0" spc="-5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)</a:t>
                      </a:r>
                      <a:endParaRPr lang="ko-KR" altLang="en-US" sz="1600" b="0" kern="0" spc="0" dirty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7018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PPT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제작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발표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grade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기능 추가</a:t>
                      </a:r>
                    </a:p>
                    <a:p>
                      <a:pPr marL="0" marR="17018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아이콘 디자인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변경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윈도우 창 최대화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아이콘 투명화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보고서 수정</a:t>
                      </a: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216302"/>
                  </a:ext>
                </a:extLst>
              </a:tr>
              <a:tr h="9705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600" b="0" kern="0" spc="-5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2</a:t>
                      </a:r>
                      <a:endParaRPr lang="en-US" sz="1600" b="0" kern="0" spc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600" b="0" kern="0" spc="-5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이주형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7018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시간 오류 해결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동영상 촬영 및 편집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세계시간 출력 기능 추가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윈도우 창 최대화</a:t>
                      </a: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81808"/>
                  </a:ext>
                </a:extLst>
              </a:tr>
              <a:tr h="9705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600" b="0" kern="0" spc="-5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3</a:t>
                      </a:r>
                      <a:endParaRPr lang="en-US" sz="1600" b="0" kern="0" spc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600" b="0" kern="0" spc="-5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박찬호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7018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그림판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 기능 추가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보고서 보완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아이콘 투명화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최대화 창에 배경화면 설정</a:t>
                      </a: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648470"/>
                  </a:ext>
                </a:extLst>
              </a:tr>
              <a:tr h="11222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en-US" sz="1600" b="0" kern="0" spc="-5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4</a:t>
                      </a:r>
                      <a:endParaRPr lang="en-US" sz="1600" b="0" kern="0" spc="0" dirty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0546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lang="ko-KR" altLang="en-US" sz="1600" b="0" kern="0" spc="-5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명노아</a:t>
                      </a:r>
                      <a:endParaRPr lang="ko-KR" altLang="en-US" sz="1600" b="0" kern="0" spc="0">
                        <a:solidFill>
                          <a:srgbClr val="000000"/>
                        </a:solidFill>
                        <a:effectLst/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17018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기본 창 만들기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현재시간 출력 기능 추가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바탕화면 설정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검색 기능 추가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시간 오류 해결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텍스트 기능 추가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윈도우 버튼 종료기능 추가</a:t>
                      </a:r>
                      <a:r>
                        <a:rPr lang="en-US" altLang="ko-KR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, </a:t>
                      </a:r>
                      <a:r>
                        <a:rPr lang="ko-KR" altLang="en-US" sz="1600" b="0" kern="0" spc="0" dirty="0">
                          <a:solidFill>
                            <a:srgbClr val="000000"/>
                          </a:solidFill>
                          <a:effectLst/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보고서 작성</a:t>
                      </a:r>
                    </a:p>
                  </a:txBody>
                  <a:tcPr marL="15780" marR="15780" marT="15780" marB="1578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004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581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9041292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후기</a:t>
            </a:r>
            <a:endParaRPr lang="en-US" altLang="ko-KR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5C78F9-E906-4D49-A156-30739F8DB0D8}"/>
              </a:ext>
            </a:extLst>
          </p:cNvPr>
          <p:cNvSpPr/>
          <p:nvPr/>
        </p:nvSpPr>
        <p:spPr>
          <a:xfrm>
            <a:off x="1125485" y="1666345"/>
            <a:ext cx="9041292" cy="3020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대단한 기능</a:t>
            </a:r>
            <a:r>
              <a:rPr lang="en-US" altLang="ko-KR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X, </a:t>
            </a: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그러나 </a:t>
            </a:r>
            <a:r>
              <a:rPr lang="ko-KR" altLang="en-US" sz="4400" kern="0" dirty="0">
                <a:solidFill>
                  <a:schemeClr val="accent4">
                    <a:lumMod val="75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직접 기능</a:t>
            </a: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을 구현</a:t>
            </a:r>
            <a:r>
              <a:rPr lang="en-US" altLang="ko-KR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+ </a:t>
            </a:r>
            <a:r>
              <a:rPr lang="ko-KR" altLang="en-US" sz="4400" kern="0" dirty="0">
                <a:solidFill>
                  <a:schemeClr val="accent6">
                    <a:lumMod val="75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수업에서 다루었던 내용</a:t>
            </a: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을 위주로 작업</a:t>
            </a:r>
            <a:r>
              <a:rPr lang="en-US" altLang="ko-KR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 </a:t>
            </a: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각자의 </a:t>
            </a:r>
            <a:r>
              <a:rPr lang="ko-KR" altLang="en-US" sz="4400" kern="0" dirty="0">
                <a:solidFill>
                  <a:schemeClr val="accent2">
                    <a:lumMod val="75000"/>
                  </a:scheme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역할 분배</a:t>
            </a: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가 잘됨</a:t>
            </a:r>
            <a:r>
              <a:rPr lang="en-US" altLang="ko-KR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8745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28D3406-5277-47FF-86F7-AC0B29A08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37DE9777-DA1E-4E08-937C-C00AAF254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A4AC9F15-126C-43EA-AC60-E5E51BC9E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DC114332-46AF-4F62-91B3-37387755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EF009E64-60BA-4DE9-8D46-9E4DEB5B7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7753A1C5-886C-418F-A3D9-3FC10E20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65C78F9-E906-4D49-A156-30739F8DB0D8}"/>
              </a:ext>
            </a:extLst>
          </p:cNvPr>
          <p:cNvSpPr/>
          <p:nvPr/>
        </p:nvSpPr>
        <p:spPr>
          <a:xfrm>
            <a:off x="3150707" y="2205268"/>
            <a:ext cx="9041292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8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감사합니다</a:t>
            </a:r>
            <a:r>
              <a:rPr lang="en-US" altLang="ko-KR" sz="8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~!!!!</a:t>
            </a:r>
          </a:p>
        </p:txBody>
      </p:sp>
    </p:spTree>
    <p:extLst>
      <p:ext uri="{BB962C8B-B14F-4D97-AF65-F5344CB8AC3E}">
        <p14:creationId xmlns:p14="http://schemas.microsoft.com/office/powerpoint/2010/main" val="139104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5518159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팀원소개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0940"/>
              </p:ext>
            </p:extLst>
          </p:nvPr>
        </p:nvGraphicFramePr>
        <p:xfrm>
          <a:off x="1121727" y="1650748"/>
          <a:ext cx="9948545" cy="410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7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6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11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0480">
                <a:tc>
                  <a:txBody>
                    <a:bodyPr/>
                    <a:lstStyle/>
                    <a:p>
                      <a:pPr lvl="0" algn="ctr" latinLnBrk="1"/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소속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학년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학번</a:t>
                      </a:r>
                      <a:endParaRPr kumimoji="0" lang="en-US" altLang="ko-KR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권진솔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팀장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)</a:t>
                      </a:r>
                      <a:endParaRPr lang="ko-KR" alt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IT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대학 컴퓨터학부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2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학년</a:t>
                      </a:r>
                      <a:endParaRPr lang="en-US" altLang="ko-KR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rgbClr val="595959"/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2018110391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A6CFE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명노아</a:t>
                      </a:r>
                      <a:endParaRPr lang="ko-KR" alt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경기천년제목M Medium" panose="02020603020101020101" pitchFamily="18" charset="-127"/>
                        <a:ea typeface="경기천년제목M Medium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IT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대학 컴퓨터학부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2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학년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2018110118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박찬호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IT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대학 컴퓨터학부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2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학년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2018110250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2345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ko-KR" alt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M Medium" panose="02020603020101020101" pitchFamily="18" charset="-127"/>
                          <a:ea typeface="경기천년제목M Medium" panose="02020603020101020101" pitchFamily="18" charset="-127"/>
                        </a:rPr>
                        <a:t>이주형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IT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</a:rPr>
                        <a:t>대학 컴퓨터학부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2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학년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경기천년제목L Light" panose="02020403020101020101" pitchFamily="18" charset="-127"/>
                        <a:ea typeface="경기천년제목L Light" panose="020204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595959"/>
                          </a:solidFill>
                          <a:effectLst/>
                          <a:uLnTx/>
                          <a:uFillTx/>
                          <a:latin typeface="경기천년제목L Light" panose="02020403020101020101" pitchFamily="18" charset="-127"/>
                          <a:ea typeface="경기천년제목L Light" panose="02020403020101020101" pitchFamily="18" charset="-127"/>
                          <a:cs typeface="+mn-cs"/>
                        </a:rPr>
                        <a:t>2018110975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48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5518159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주제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1028" name="Picture 4" descr="ê³ì°ê¸° íë¡ê·¸ë¨ì ëí ì´ë¯¸ì§ ê²ìê²°ê³¼">
            <a:extLst>
              <a:ext uri="{FF2B5EF4-FFF2-40B4-BE49-F238E27FC236}">
                <a16:creationId xmlns:a16="http://schemas.microsoft.com/office/drawing/2014/main" id="{0485FE2F-17EE-4D07-A6DE-3100AA9AC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15" y="1516470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·¸ë¦¼í ìì ì ëí ì´ë¯¸ì§ ê²ìê²°ê³¼">
            <a:extLst>
              <a:ext uri="{FF2B5EF4-FFF2-40B4-BE49-F238E27FC236}">
                <a16:creationId xmlns:a16="http://schemas.microsoft.com/office/drawing/2014/main" id="{CBE35ADE-589B-40A6-A08D-0B747231F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15" y="3437709"/>
            <a:ext cx="2974384" cy="23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íë¡ê·¸ë¨ íë¡ì í¸ì ëí ì´ë¯¸ì§ ê²ìê²°ê³¼">
            <a:extLst>
              <a:ext uri="{FF2B5EF4-FFF2-40B4-BE49-F238E27FC236}">
                <a16:creationId xmlns:a16="http://schemas.microsoft.com/office/drawing/2014/main" id="{1BEA5370-32CD-430E-8635-E1A6B2C60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472159"/>
            <a:ext cx="4496522" cy="242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줄무늬가 있는 오른쪽 2">
            <a:extLst>
              <a:ext uri="{FF2B5EF4-FFF2-40B4-BE49-F238E27FC236}">
                <a16:creationId xmlns:a16="http://schemas.microsoft.com/office/drawing/2014/main" id="{436FCE91-553F-4178-B7B4-A990E69B43B5}"/>
              </a:ext>
            </a:extLst>
          </p:cNvPr>
          <p:cNvSpPr/>
          <p:nvPr/>
        </p:nvSpPr>
        <p:spPr>
          <a:xfrm>
            <a:off x="4524277" y="3027004"/>
            <a:ext cx="1761113" cy="793923"/>
          </a:xfrm>
          <a:prstGeom prst="stripedRightArrow">
            <a:avLst>
              <a:gd name="adj1" fmla="val 50000"/>
              <a:gd name="adj2" fmla="val 805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ìëì°ì ëí ì´ë¯¸ì§ ê²ìê²°ê³¼">
            <a:extLst>
              <a:ext uri="{FF2B5EF4-FFF2-40B4-BE49-F238E27FC236}">
                <a16:creationId xmlns:a16="http://schemas.microsoft.com/office/drawing/2014/main" id="{1C987BEC-BADB-49FB-97C4-D495DF04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194" y="2181687"/>
            <a:ext cx="5007006" cy="281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5518159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</a:t>
            </a: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16C0336-4205-427C-99AD-F8626155C691}"/>
              </a:ext>
            </a:extLst>
          </p:cNvPr>
          <p:cNvSpPr/>
          <p:nvPr/>
        </p:nvSpPr>
        <p:spPr>
          <a:xfrm>
            <a:off x="3877715" y="2708296"/>
            <a:ext cx="5518159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여기에 영상 삽입</a:t>
            </a:r>
          </a:p>
        </p:txBody>
      </p:sp>
      <p:pic>
        <p:nvPicPr>
          <p:cNvPr id="4" name="Window Demonstration With BGM">
            <a:hlinkClick r:id="" action="ppaction://media"/>
            <a:extLst>
              <a:ext uri="{FF2B5EF4-FFF2-40B4-BE49-F238E27FC236}">
                <a16:creationId xmlns:a16="http://schemas.microsoft.com/office/drawing/2014/main" id="{268F31BD-F2A2-48BC-B355-D9FEC2ADF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06560" y="1205282"/>
            <a:ext cx="8778879" cy="4938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677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7032878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BE57174-D0CA-4C86-84A3-185C1F565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90" y="1922415"/>
            <a:ext cx="5387710" cy="30305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89F0209-4E19-4759-8550-56FC87F48E3D}"/>
              </a:ext>
            </a:extLst>
          </p:cNvPr>
          <p:cNvGrpSpPr/>
          <p:nvPr/>
        </p:nvGrpSpPr>
        <p:grpSpPr>
          <a:xfrm>
            <a:off x="7135081" y="1404627"/>
            <a:ext cx="4291015" cy="3362702"/>
            <a:chOff x="7135081" y="1404627"/>
            <a:chExt cx="4291015" cy="3362702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3FE8FB0-51A3-4598-8001-78B486699EFA}"/>
                </a:ext>
              </a:extLst>
            </p:cNvPr>
            <p:cNvGrpSpPr/>
            <p:nvPr/>
          </p:nvGrpSpPr>
          <p:grpSpPr>
            <a:xfrm>
              <a:off x="7135081" y="2090671"/>
              <a:ext cx="4291015" cy="2676658"/>
              <a:chOff x="7197358" y="1555564"/>
              <a:chExt cx="3622676" cy="2021889"/>
            </a:xfrm>
          </p:grpSpPr>
          <p:sp>
            <p:nvSpPr>
              <p:cNvPr id="17" name="_x442190936">
                <a:extLst>
                  <a:ext uri="{FF2B5EF4-FFF2-40B4-BE49-F238E27FC236}">
                    <a16:creationId xmlns:a16="http://schemas.microsoft.com/office/drawing/2014/main" id="{54C72818-8DD3-45CA-9BA7-745E37290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7359" y="1769219"/>
                <a:ext cx="3622675" cy="1506537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바탕화면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(“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2A00FF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sky.png”), (Maximum)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" name="_x369085192">
                <a:extLst>
                  <a:ext uri="{FF2B5EF4-FFF2-40B4-BE49-F238E27FC236}">
                    <a16:creationId xmlns:a16="http://schemas.microsoft.com/office/drawing/2014/main" id="{B70DEA4B-0F89-42EC-8C8A-87D354ADC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7358" y="1555564"/>
                <a:ext cx="3622675" cy="330200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JPanel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 application, </a:t>
                </a: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FlowLayout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" name="_x442195416">
                <a:extLst>
                  <a:ext uri="{FF2B5EF4-FFF2-40B4-BE49-F238E27FC236}">
                    <a16:creationId xmlns:a16="http://schemas.microsoft.com/office/drawing/2014/main" id="{3789AF2A-3674-49E4-B816-4F817876F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7358" y="3247253"/>
                <a:ext cx="3622675" cy="330200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JPanel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 </a:t>
                </a: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noah_bottom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, </a:t>
                </a: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GridLayout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(1,11) 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1" name="_x442191256">
              <a:extLst>
                <a:ext uri="{FF2B5EF4-FFF2-40B4-BE49-F238E27FC236}">
                  <a16:creationId xmlns:a16="http://schemas.microsoft.com/office/drawing/2014/main" id="{6B369CBE-3146-4CFA-86C4-6A1DF86B6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5257" y="1404627"/>
              <a:ext cx="1490662" cy="457200"/>
            </a:xfrm>
            <a:prstGeom prst="rect">
              <a:avLst/>
            </a:prstGeom>
            <a:solidFill>
              <a:srgbClr val="FFFFFF"/>
            </a:solidFill>
            <a:ln w="4191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JFrame</a:t>
              </a: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kumimoji="0" lang="en-US" altLang="en-US" sz="10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team_window</a:t>
              </a: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,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BorderLayout</a:t>
              </a: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(N,S)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9385476-E9D5-4DCA-AB90-4B54AA403D33}"/>
              </a:ext>
            </a:extLst>
          </p:cNvPr>
          <p:cNvGrpSpPr/>
          <p:nvPr/>
        </p:nvGrpSpPr>
        <p:grpSpPr>
          <a:xfrm>
            <a:off x="708290" y="1909758"/>
            <a:ext cx="6426790" cy="3043244"/>
            <a:chOff x="708290" y="1909758"/>
            <a:chExt cx="6426790" cy="304324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D30CD4-BE1A-4024-914C-E7F2332318BC}"/>
                </a:ext>
              </a:extLst>
            </p:cNvPr>
            <p:cNvSpPr/>
            <p:nvPr/>
          </p:nvSpPr>
          <p:spPr>
            <a:xfrm>
              <a:off x="708290" y="1909758"/>
              <a:ext cx="5387710" cy="2543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6F0E908-EB8B-4B07-A90F-8F5357672275}"/>
                </a:ext>
              </a:extLst>
            </p:cNvPr>
            <p:cNvSpPr/>
            <p:nvPr/>
          </p:nvSpPr>
          <p:spPr>
            <a:xfrm>
              <a:off x="708290" y="4832350"/>
              <a:ext cx="5387710" cy="1206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7C2BFC7E-CBA1-4A3E-BBA1-CBBFE1690128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6096000" y="2036919"/>
              <a:ext cx="1039080" cy="27231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66C73F03-31CA-4F1F-BB05-F97D5BB01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598949"/>
              <a:ext cx="1039080" cy="29372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03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7032878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F1C81D48-338E-488B-9F34-B0EFF24CBAB7}"/>
              </a:ext>
            </a:extLst>
          </p:cNvPr>
          <p:cNvGrpSpPr/>
          <p:nvPr/>
        </p:nvGrpSpPr>
        <p:grpSpPr>
          <a:xfrm>
            <a:off x="1588459" y="1452824"/>
            <a:ext cx="8506501" cy="1327983"/>
            <a:chOff x="1588459" y="1452824"/>
            <a:chExt cx="8506501" cy="1327983"/>
          </a:xfrm>
        </p:grpSpPr>
        <p:pic>
          <p:nvPicPr>
            <p:cNvPr id="70" name="그림 69" descr="개체이(가) 표시된 사진&#10;&#10;자동 생성된 설명">
              <a:extLst>
                <a:ext uri="{FF2B5EF4-FFF2-40B4-BE49-F238E27FC236}">
                  <a16:creationId xmlns:a16="http://schemas.microsoft.com/office/drawing/2014/main" id="{CAE613B0-38C1-4BA3-8FA4-FF372C5D9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497" y="2232889"/>
              <a:ext cx="547917" cy="547917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DA149C61-BDE9-4F46-AF2A-0362815E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4043" y="2232889"/>
              <a:ext cx="547917" cy="547917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CD2808D-A2E2-4CBF-B864-2C3F9C9C1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756" y="2232889"/>
              <a:ext cx="547918" cy="54791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B9BFB22-B3EC-4E6F-AB1D-98C2C8531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951" y="2232889"/>
              <a:ext cx="547917" cy="547917"/>
            </a:xfrm>
            <a:prstGeom prst="rect">
              <a:avLst/>
            </a:prstGeom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105D91E-D570-4AB4-BAED-8933CAAE0D90}"/>
                </a:ext>
              </a:extLst>
            </p:cNvPr>
            <p:cNvGrpSpPr/>
            <p:nvPr/>
          </p:nvGrpSpPr>
          <p:grpSpPr>
            <a:xfrm>
              <a:off x="3728358" y="1918044"/>
              <a:ext cx="6366602" cy="379556"/>
              <a:chOff x="2197993" y="1951211"/>
              <a:chExt cx="6366602" cy="401638"/>
            </a:xfrm>
          </p:grpSpPr>
          <p:sp>
            <p:nvSpPr>
              <p:cNvPr id="43" name="_x441873144">
                <a:extLst>
                  <a:ext uri="{FF2B5EF4-FFF2-40B4-BE49-F238E27FC236}">
                    <a16:creationId xmlns:a16="http://schemas.microsoft.com/office/drawing/2014/main" id="{00B46391-041D-468C-8C9C-08C46CC34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7993" y="1951211"/>
                <a:ext cx="6366602" cy="401638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_x441873384">
                <a:extLst>
                  <a:ext uri="{FF2B5EF4-FFF2-40B4-BE49-F238E27FC236}">
                    <a16:creationId xmlns:a16="http://schemas.microsoft.com/office/drawing/2014/main" id="{AB9C4AA2-29FD-4C95-9E2B-2A7910F2C6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0753" y="1951211"/>
                <a:ext cx="1109195" cy="401638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JButton</a:t>
                </a:r>
                <a:endPara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SOL_grade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" name="_x441871784">
                <a:extLst>
                  <a:ext uri="{FF2B5EF4-FFF2-40B4-BE49-F238E27FC236}">
                    <a16:creationId xmlns:a16="http://schemas.microsoft.com/office/drawing/2014/main" id="{994C17D3-3165-443A-AE29-5CB19E2AF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9948" y="1951211"/>
                <a:ext cx="1109195" cy="401638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JButton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 </a:t>
                </a: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noah_txtb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" name="_x441871784">
                <a:extLst>
                  <a:ext uri="{FF2B5EF4-FFF2-40B4-BE49-F238E27FC236}">
                    <a16:creationId xmlns:a16="http://schemas.microsoft.com/office/drawing/2014/main" id="{142FDA85-8C37-4AD4-A2E7-C61D7F4D3B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9143" y="1951211"/>
                <a:ext cx="1109195" cy="401638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JButton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J_clock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_x441872024">
                <a:extLst>
                  <a:ext uri="{FF2B5EF4-FFF2-40B4-BE49-F238E27FC236}">
                    <a16:creationId xmlns:a16="http://schemas.microsoft.com/office/drawing/2014/main" id="{B88A843B-4638-4D5E-B7D8-90DB07BD07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08563" y="1951211"/>
                <a:ext cx="1109195" cy="401638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JButton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 </a:t>
                </a: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CH_drawpanel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3" name="_x369085192">
              <a:extLst>
                <a:ext uri="{FF2B5EF4-FFF2-40B4-BE49-F238E27FC236}">
                  <a16:creationId xmlns:a16="http://schemas.microsoft.com/office/drawing/2014/main" id="{FBAEAA9D-A2D3-4A0F-A132-BE853574F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459" y="1452824"/>
              <a:ext cx="2757058" cy="227199"/>
            </a:xfrm>
            <a:prstGeom prst="rect">
              <a:avLst/>
            </a:prstGeom>
            <a:solidFill>
              <a:srgbClr val="FFFFFF"/>
            </a:solidFill>
            <a:ln w="4191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JPanel</a:t>
              </a: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application, </a:t>
              </a:r>
              <a:r>
                <a:rPr kumimoji="0" lang="en-US" altLang="en-US" sz="10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FlowLayout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63E7E87F-2D9C-4DA2-9322-A58C68784C1A}"/>
                </a:ext>
              </a:extLst>
            </p:cNvPr>
            <p:cNvCxnSpPr>
              <a:cxnSpLocks/>
            </p:cNvCxnSpPr>
            <p:nvPr/>
          </p:nvCxnSpPr>
          <p:spPr>
            <a:xfrm>
              <a:off x="2129898" y="1746415"/>
              <a:ext cx="1243494" cy="361407"/>
            </a:xfrm>
            <a:prstGeom prst="bentConnector3">
              <a:avLst>
                <a:gd name="adj1" fmla="val 211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62BDBB6-B121-45B8-900A-EE4A679F9E60}"/>
              </a:ext>
            </a:extLst>
          </p:cNvPr>
          <p:cNvGrpSpPr/>
          <p:nvPr/>
        </p:nvGrpSpPr>
        <p:grpSpPr>
          <a:xfrm>
            <a:off x="1588459" y="4327607"/>
            <a:ext cx="8395692" cy="1258237"/>
            <a:chOff x="1588459" y="4432382"/>
            <a:chExt cx="8395692" cy="1258237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911B41A-C559-4EB7-9E35-7A3AB327E571}"/>
                </a:ext>
              </a:extLst>
            </p:cNvPr>
            <p:cNvGrpSpPr/>
            <p:nvPr/>
          </p:nvGrpSpPr>
          <p:grpSpPr>
            <a:xfrm>
              <a:off x="3617549" y="4888690"/>
              <a:ext cx="6366602" cy="379556"/>
              <a:chOff x="1178376" y="1893274"/>
              <a:chExt cx="6366602" cy="379556"/>
            </a:xfrm>
          </p:grpSpPr>
          <p:sp>
            <p:nvSpPr>
              <p:cNvPr id="38" name="_x441869144">
                <a:extLst>
                  <a:ext uri="{FF2B5EF4-FFF2-40B4-BE49-F238E27FC236}">
                    <a16:creationId xmlns:a16="http://schemas.microsoft.com/office/drawing/2014/main" id="{BACFC243-C0B1-400F-BA7B-70BF19336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376" y="1893274"/>
                <a:ext cx="6366602" cy="379556"/>
              </a:xfrm>
              <a:prstGeom prst="rect">
                <a:avLst/>
              </a:prstGeom>
              <a:solidFill>
                <a:srgbClr val="F9F7F1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(</a:t>
                </a: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JPanel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 </a:t>
                </a: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noah_clockPanel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)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" name="_x441907752">
                <a:extLst>
                  <a:ext uri="{FF2B5EF4-FFF2-40B4-BE49-F238E27FC236}">
                    <a16:creationId xmlns:a16="http://schemas.microsoft.com/office/drawing/2014/main" id="{E5EE1287-C6BE-4C7C-85BF-0957FF720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376" y="1896115"/>
                <a:ext cx="1566780" cy="375127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JButton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 </a:t>
                </a: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noah_windowb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" name="_x441908632">
                <a:extLst>
                  <a:ext uri="{FF2B5EF4-FFF2-40B4-BE49-F238E27FC236}">
                    <a16:creationId xmlns:a16="http://schemas.microsoft.com/office/drawing/2014/main" id="{AD6FD22B-51A8-4869-BDBD-4C5CF9BF5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8563" y="1898497"/>
                <a:ext cx="1793923" cy="371952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JButton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 </a:t>
                </a: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noah_searchb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6" name="_x441874984">
                <a:extLst>
                  <a:ext uri="{FF2B5EF4-FFF2-40B4-BE49-F238E27FC236}">
                    <a16:creationId xmlns:a16="http://schemas.microsoft.com/office/drawing/2014/main" id="{75C18095-BFDA-46EB-9585-B95753EAD4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6713" y="2091134"/>
                <a:ext cx="1371141" cy="178521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JLabel</a:t>
                </a:r>
                <a:r>
                  <a:rPr kumimoji="0" lang="en-US" altLang="en-US" sz="1000" b="1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 noah_clock2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_x441876024">
                <a:extLst>
                  <a:ext uri="{FF2B5EF4-FFF2-40B4-BE49-F238E27FC236}">
                    <a16:creationId xmlns:a16="http://schemas.microsoft.com/office/drawing/2014/main" id="{C878356D-B9AA-4FDB-9F93-8A76FB1095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6713" y="1897703"/>
                <a:ext cx="1371141" cy="195020"/>
              </a:xfrm>
              <a:prstGeom prst="rect">
                <a:avLst/>
              </a:prstGeom>
              <a:solidFill>
                <a:srgbClr val="FFFFFF"/>
              </a:solidFill>
              <a:ln w="4191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just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JLabel noah_clock1</a:t>
                </a:r>
                <a:endParaRPr kumimoji="0" lang="en-US" altLang="en-US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4" name="_x442195416">
              <a:extLst>
                <a:ext uri="{FF2B5EF4-FFF2-40B4-BE49-F238E27FC236}">
                  <a16:creationId xmlns:a16="http://schemas.microsoft.com/office/drawing/2014/main" id="{C15AC883-850D-4E84-98AA-21DB0832E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459" y="4432382"/>
              <a:ext cx="2757058" cy="227199"/>
            </a:xfrm>
            <a:prstGeom prst="rect">
              <a:avLst/>
            </a:prstGeom>
            <a:solidFill>
              <a:srgbClr val="FFFFFF"/>
            </a:solidFill>
            <a:ln w="4191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JPanel</a:t>
              </a: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kumimoji="0" lang="en-US" altLang="en-US" sz="10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noah_bottom</a:t>
              </a: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, </a:t>
              </a:r>
              <a:r>
                <a:rPr kumimoji="0" lang="en-US" altLang="en-US" sz="10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GridLayout</a:t>
              </a:r>
              <a:r>
                <a:rPr kumimoji="0" lang="en-U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(1,11)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83" name="연결선: 꺾임 82">
              <a:extLst>
                <a:ext uri="{FF2B5EF4-FFF2-40B4-BE49-F238E27FC236}">
                  <a16:creationId xmlns:a16="http://schemas.microsoft.com/office/drawing/2014/main" id="{84FF3603-1250-4299-8B73-E34450FCDB89}"/>
                </a:ext>
              </a:extLst>
            </p:cNvPr>
            <p:cNvCxnSpPr>
              <a:cxnSpLocks/>
            </p:cNvCxnSpPr>
            <p:nvPr/>
          </p:nvCxnSpPr>
          <p:spPr>
            <a:xfrm>
              <a:off x="2129898" y="4725143"/>
              <a:ext cx="1243494" cy="361407"/>
            </a:xfrm>
            <a:prstGeom prst="bentConnector3">
              <a:avLst>
                <a:gd name="adj1" fmla="val 211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9CB998D6-A9DF-45A9-B40B-C266EC757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585" y="5307911"/>
              <a:ext cx="362416" cy="362416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FABF9B6F-F55A-4172-8DFE-65D586CE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313" y="5307910"/>
              <a:ext cx="382709" cy="382709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466B7DD4-B947-44D9-B8E8-EAEC212D5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0246" y="5260308"/>
              <a:ext cx="381481" cy="381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291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9041292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- </a:t>
            </a:r>
            <a:r>
              <a: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윈도우 버튼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1C705-0026-4CBE-B4B9-663B3203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76" y="12556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937876-59A5-416F-8430-5E0BE9F5DBED}"/>
              </a:ext>
            </a:extLst>
          </p:cNvPr>
          <p:cNvSpPr/>
          <p:nvPr/>
        </p:nvSpPr>
        <p:spPr>
          <a:xfrm>
            <a:off x="3007833" y="4504059"/>
            <a:ext cx="9041292" cy="1482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E,N,D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가 연속으로 입력되면 종료</a:t>
            </a:r>
            <a:endParaRPr lang="en-US" altLang="ko-KR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ex) </a:t>
            </a:r>
            <a:r>
              <a:rPr lang="en-US" altLang="ko-KR" sz="32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acl</a:t>
            </a:r>
            <a:r>
              <a:rPr lang="en-US" altLang="ko-KR" sz="3200" b="1" u="sng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end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  <a:sym typeface="Wingdings" panose="05000000000000000000" pitchFamily="2" charset="2"/>
              </a:rPr>
              <a:t>종료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 </a:t>
            </a:r>
            <a:r>
              <a:rPr lang="en-US" altLang="ko-KR" sz="32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enjcd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종료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X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pic>
        <p:nvPicPr>
          <p:cNvPr id="9" name="그림 8" descr="동물이(가) 표시된 사진&#10;&#10;자동 생성된 설명">
            <a:extLst>
              <a:ext uri="{FF2B5EF4-FFF2-40B4-BE49-F238E27FC236}">
                <a16:creationId xmlns:a16="http://schemas.microsoft.com/office/drawing/2014/main" id="{BD3750F6-45FB-420B-87D7-E0546285A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70" y="1186219"/>
            <a:ext cx="8137835" cy="3537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883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0" y="3298936"/>
            <a:ext cx="4524277" cy="3559065"/>
          </a:xfrm>
          <a:custGeom>
            <a:avLst/>
            <a:gdLst>
              <a:gd name="connsiteX0" fmla="*/ 1250088 w 4524277"/>
              <a:gd name="connsiteY0" fmla="*/ 881 h 3559065"/>
              <a:gd name="connsiteX1" fmla="*/ 3497802 w 4524277"/>
              <a:gd name="connsiteY1" fmla="*/ 3559065 h 3559065"/>
              <a:gd name="connsiteX2" fmla="*/ 482600 w 4524277"/>
              <a:gd name="connsiteY2" fmla="*/ 3559065 h 3559065"/>
              <a:gd name="connsiteX3" fmla="*/ 0 w 4524277"/>
              <a:gd name="connsiteY3" fmla="*/ 3063765 h 3559065"/>
              <a:gd name="connsiteX4" fmla="*/ 0 w 4524277"/>
              <a:gd name="connsiteY4" fmla="*/ 953469 h 3559065"/>
              <a:gd name="connsiteX5" fmla="*/ 1250088 w 4524277"/>
              <a:gd name="connsiteY5" fmla="*/ 881 h 35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24277" h="3559065">
                <a:moveTo>
                  <a:pt x="1250088" y="881"/>
                </a:moveTo>
                <a:cubicBezTo>
                  <a:pt x="3144850" y="60495"/>
                  <a:pt x="6105572" y="3127458"/>
                  <a:pt x="3497802" y="3559065"/>
                </a:cubicBezTo>
                <a:lnTo>
                  <a:pt x="482600" y="3559065"/>
                </a:lnTo>
                <a:lnTo>
                  <a:pt x="0" y="3063765"/>
                </a:lnTo>
                <a:lnTo>
                  <a:pt x="0" y="953469"/>
                </a:lnTo>
                <a:cubicBezTo>
                  <a:pt x="189922" y="246203"/>
                  <a:pt x="670059" y="-17369"/>
                  <a:pt x="1250088" y="881"/>
                </a:cubicBezTo>
                <a:close/>
              </a:path>
            </a:pathLst>
          </a:custGeom>
          <a:solidFill>
            <a:srgbClr val="A6CF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각 삼각형 6"/>
          <p:cNvSpPr/>
          <p:nvPr/>
        </p:nvSpPr>
        <p:spPr>
          <a:xfrm flipH="1" flipV="1">
            <a:off x="5825396" y="0"/>
            <a:ext cx="6366603" cy="3589908"/>
          </a:xfrm>
          <a:custGeom>
            <a:avLst/>
            <a:gdLst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454400 h 3454400"/>
              <a:gd name="connsiteX1" fmla="*/ 0 w 6083300"/>
              <a:gd name="connsiteY1" fmla="*/ 0 h 3454400"/>
              <a:gd name="connsiteX2" fmla="*/ 6083300 w 6083300"/>
              <a:gd name="connsiteY2" fmla="*/ 3454400 h 3454400"/>
              <a:gd name="connsiteX3" fmla="*/ 0 w 6083300"/>
              <a:gd name="connsiteY3" fmla="*/ 3454400 h 3454400"/>
              <a:gd name="connsiteX0" fmla="*/ 0 w 6083300"/>
              <a:gd name="connsiteY0" fmla="*/ 3839957 h 3839957"/>
              <a:gd name="connsiteX1" fmla="*/ 0 w 6083300"/>
              <a:gd name="connsiteY1" fmla="*/ 385557 h 3839957"/>
              <a:gd name="connsiteX2" fmla="*/ 6083300 w 6083300"/>
              <a:gd name="connsiteY2" fmla="*/ 3839957 h 3839957"/>
              <a:gd name="connsiteX3" fmla="*/ 0 w 6083300"/>
              <a:gd name="connsiteY3" fmla="*/ 3839957 h 3839957"/>
              <a:gd name="connsiteX0" fmla="*/ 0 w 6366603"/>
              <a:gd name="connsiteY0" fmla="*/ 3589908 h 3589908"/>
              <a:gd name="connsiteX1" fmla="*/ 0 w 6366603"/>
              <a:gd name="connsiteY1" fmla="*/ 135508 h 3589908"/>
              <a:gd name="connsiteX2" fmla="*/ 6083300 w 6366603"/>
              <a:gd name="connsiteY2" fmla="*/ 3589908 h 3589908"/>
              <a:gd name="connsiteX3" fmla="*/ 0 w 6366603"/>
              <a:gd name="connsiteY3" fmla="*/ 3589908 h 358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6603" h="3589908">
                <a:moveTo>
                  <a:pt x="0" y="3589908"/>
                </a:moveTo>
                <a:lnTo>
                  <a:pt x="0" y="135508"/>
                </a:lnTo>
                <a:cubicBezTo>
                  <a:pt x="2751667" y="-592625"/>
                  <a:pt x="7586133" y="1765341"/>
                  <a:pt x="6083300" y="3589908"/>
                </a:cubicBezTo>
                <a:lnTo>
                  <a:pt x="0" y="3589908"/>
                </a:lnTo>
                <a:close/>
              </a:path>
            </a:pathLst>
          </a:custGeom>
          <a:solidFill>
            <a:srgbClr val="FFC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95300" y="338909"/>
            <a:ext cx="11201400" cy="6197600"/>
          </a:xfrm>
          <a:prstGeom prst="roundRect">
            <a:avLst>
              <a:gd name="adj" fmla="val 3012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83808" y="107890"/>
            <a:ext cx="9041292" cy="989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결과물의 기능 및 레이아웃 </a:t>
            </a:r>
            <a:r>
              <a:rPr lang="en-US" altLang="ko-KR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– </a:t>
            </a:r>
            <a:r>
              <a: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찾기 버튼</a:t>
            </a:r>
            <a:endParaRPr lang="ko-KR" altLang="en-US" sz="44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67076" y="552692"/>
            <a:ext cx="364015" cy="36401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93" y="605409"/>
            <a:ext cx="258583" cy="25858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2697016-C186-4486-BC2F-B8867674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6730E3DF-FD1A-4A93-B4AA-70F588A09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A4A24B5C-ECE4-427A-87BD-CC8958165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AA56EAB-7555-411D-8161-14CFFE9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9EAB414C-21F5-4BB9-8457-7779530F0B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A7F7833-D867-4877-8761-6C5D1D684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E0464977-C623-410C-BF97-D11F61D01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B1FAFC9A-8240-4AF3-8BCF-232DA9115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13C8E39-FFDE-4C22-A4CE-5240719BB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474B48E3-0E50-43BA-90D2-F1683CE60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2A06B2E1-9DE3-4E3D-A7AF-8CDBE852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4" name="Rectangle 29">
            <a:extLst>
              <a:ext uri="{FF2B5EF4-FFF2-40B4-BE49-F238E27FC236}">
                <a16:creationId xmlns:a16="http://schemas.microsoft.com/office/drawing/2014/main" id="{DFAB95F5-E8F8-4210-9ABD-31A7ECE41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6" name="Rectangle 32">
            <a:extLst>
              <a:ext uri="{FF2B5EF4-FFF2-40B4-BE49-F238E27FC236}">
                <a16:creationId xmlns:a16="http://schemas.microsoft.com/office/drawing/2014/main" id="{4C374640-2DA3-47D9-AB0A-851205A0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8" name="Rectangle 35">
            <a:extLst>
              <a:ext uri="{FF2B5EF4-FFF2-40B4-BE49-F238E27FC236}">
                <a16:creationId xmlns:a16="http://schemas.microsoft.com/office/drawing/2014/main" id="{9EE99737-5094-4050-84C7-86522D95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481155C1-3586-42FE-AAB8-18BFFF97B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1C705-0026-4CBE-B4B9-663B3203E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76" y="12556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7937876-59A5-416F-8430-5E0BE9F5DBED}"/>
              </a:ext>
            </a:extLst>
          </p:cNvPr>
          <p:cNvSpPr/>
          <p:nvPr/>
        </p:nvSpPr>
        <p:spPr>
          <a:xfrm>
            <a:off x="1470579" y="3974311"/>
            <a:ext cx="9740346" cy="148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실행하려는 기능의 이름을 입력하고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 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Search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를 누르면  실행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입력한 기능이 없는 경우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, </a:t>
            </a:r>
            <a:r>
              <a:rPr lang="ko-KR" altLang="en-US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지정된 텍스트 출력</a:t>
            </a:r>
            <a:r>
              <a:rPr lang="en-US" altLang="ko-KR" sz="3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경기천년제목M Medium" panose="02020603020101020101" pitchFamily="18" charset="-127"/>
                <a:ea typeface="경기천년제목M Medium" panose="02020603020101020101" pitchFamily="18" charset="-127"/>
              </a:rPr>
              <a:t>.</a:t>
            </a:r>
            <a:endParaRPr lang="ko-KR" altLang="en-US" sz="3200" kern="0" dirty="0">
              <a:solidFill>
                <a:prstClr val="black">
                  <a:lumMod val="75000"/>
                  <a:lumOff val="25000"/>
                </a:prstClr>
              </a:solidFill>
              <a:latin typeface="경기천년제목M Medium" panose="02020603020101020101" pitchFamily="18" charset="-127"/>
              <a:ea typeface="경기천년제목M Medium" panose="02020603020101020101" pitchFamily="18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598816-CB95-40B8-A997-74DAEBE28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4393" y="2769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_x441872104" descr="EMB000036d0121c">
            <a:extLst>
              <a:ext uri="{FF2B5EF4-FFF2-40B4-BE49-F238E27FC236}">
                <a16:creationId xmlns:a16="http://schemas.microsoft.com/office/drawing/2014/main" id="{BBD05D7A-F355-413B-8A4F-A45735E8B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930" y="1638340"/>
            <a:ext cx="6119813" cy="8413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8ABE409A-1E88-49AA-A5C9-AD4D067E4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15648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3" name="_x441872104" descr="EMB000036d0121f">
            <a:extLst>
              <a:ext uri="{FF2B5EF4-FFF2-40B4-BE49-F238E27FC236}">
                <a16:creationId xmlns:a16="http://schemas.microsoft.com/office/drawing/2014/main" id="{49A0EB04-7601-4C39-8DA7-4A017DB9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2" y="2869175"/>
            <a:ext cx="6119813" cy="7905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938181"/>
      </p:ext>
    </p:extLst>
  </p:cSld>
  <p:clrMapOvr>
    <a:masterClrMapping/>
  </p:clrMapOvr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569</Words>
  <Application>Microsoft Office PowerPoint</Application>
  <PresentationFormat>와이드스크린</PresentationFormat>
  <Paragraphs>115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경기천년제목M Medium</vt:lpstr>
      <vt:lpstr>맑은 고딕</vt:lpstr>
      <vt:lpstr>Arial</vt:lpstr>
      <vt:lpstr>함초롬바탕</vt:lpstr>
      <vt:lpstr>경기천년제목L Light</vt:lpstr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진솔 권</cp:lastModifiedBy>
  <cp:revision>40</cp:revision>
  <dcterms:created xsi:type="dcterms:W3CDTF">2019-04-05T05:16:35Z</dcterms:created>
  <dcterms:modified xsi:type="dcterms:W3CDTF">2019-06-20T12:45:00Z</dcterms:modified>
</cp:coreProperties>
</file>